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83" r:id="rId4"/>
    <p:sldId id="275" r:id="rId5"/>
    <p:sldId id="258" r:id="rId6"/>
    <p:sldId id="284" r:id="rId7"/>
    <p:sldId id="263" r:id="rId8"/>
    <p:sldId id="285" r:id="rId9"/>
    <p:sldId id="286" r:id="rId10"/>
    <p:sldId id="269" r:id="rId11"/>
    <p:sldId id="294" r:id="rId12"/>
    <p:sldId id="295" r:id="rId13"/>
    <p:sldId id="296" r:id="rId14"/>
    <p:sldId id="297" r:id="rId15"/>
    <p:sldId id="277" r:id="rId16"/>
    <p:sldId id="266" r:id="rId17"/>
    <p:sldId id="298" r:id="rId18"/>
    <p:sldId id="299" r:id="rId19"/>
    <p:sldId id="300" r:id="rId20"/>
    <p:sldId id="289" r:id="rId21"/>
    <p:sldId id="301" r:id="rId22"/>
    <p:sldId id="288" r:id="rId23"/>
    <p:sldId id="30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AF2C-08A9-4A43-86C0-F7FFA10875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54300D-632D-45A8-B424-11E889EC29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FF21D-F4FF-46A3-83EA-73A48A8ED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2-8F1F-47A4-9B85-A65404B1F0B1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16692-BB26-4667-ABC8-548CF0DF9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13878-4DBB-4EEF-AD17-60BCB06DF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3F61-2AD9-4623-BE5E-DAD7C8030A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51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C16E1-C4FB-454E-8D36-471D71C0F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16A67-FDA6-4D3C-9DD0-329779A34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D3C8E-D5DD-4DB9-8741-31F0A8C3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2-8F1F-47A4-9B85-A65404B1F0B1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E2F21-4183-4D55-90FC-FFCD12D46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8B213-9934-4085-A9C9-E552AA9B6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3F61-2AD9-4623-BE5E-DAD7C8030A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798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0BFFE-AB0B-40FA-82F5-6E6923A59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B94C1-7E11-4916-BF83-DFCF8B0D4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1A20-A532-4F09-BF4E-51E04E772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2-8F1F-47A4-9B85-A65404B1F0B1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D391B-7364-4E33-8B6A-1BE70F907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B9FE9-1261-436E-9605-99FB2A97A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3F61-2AD9-4623-BE5E-DAD7C8030A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452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8BD93-DBC1-4BE1-B668-DEC2E7C7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DE43F-3F6D-4AC5-A9A5-E257CE73F7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6FAAE-C7A0-4266-9769-F796B28DE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DDDA8-CB96-44C7-B9FC-8D6368422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2-8F1F-47A4-9B85-A65404B1F0B1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147939-6811-4812-96C1-77091803F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AF62A0-7DBC-4FC4-8DD0-8582AC7B2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3F61-2AD9-4623-BE5E-DAD7C8030A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296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6039D-194E-4CD0-9BF1-270765F5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30D14-F4D7-4701-8B27-F66714D66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18544B-0AB1-4B9F-BB7E-208CF11A7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367DCA-8184-4487-BA30-4381B13409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062D56-FB33-46AC-8595-7C1402363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63459D-FCC0-4379-AED1-618018ED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2-8F1F-47A4-9B85-A65404B1F0B1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4A02A4-28DC-4F40-B537-97EA7357E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946B8A-F756-421A-823F-97C0859E6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3F61-2AD9-4623-BE5E-DAD7C8030A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46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E3195-8576-426A-A947-B3D9D9D1D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7BBB5A-6823-4873-B2B8-D05B7CD1E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2-8F1F-47A4-9B85-A65404B1F0B1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B4BA42-5ABF-4806-9496-756312DE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D1DEA4-B932-4C14-B640-C7FB86E2B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3F61-2AD9-4623-BE5E-DAD7C8030A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204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0CAABF-6713-4D17-A673-29ECDAB45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2-8F1F-47A4-9B85-A65404B1F0B1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013CE0-9412-4378-93D2-17A2BB4A9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9B228-F098-47A8-B0EB-C3010C8EA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3F61-2AD9-4623-BE5E-DAD7C8030A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547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6FF4C-6268-4C2D-8E6D-932D12702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FFEE8-5058-40E1-A471-8F2E22BCA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2E9B2-C9AE-41A6-A4B0-137D6327A1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F3323-E4E3-445B-A674-C10823EAA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2-8F1F-47A4-9B85-A65404B1F0B1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BF8FE-14D0-4657-8D34-78463AB5A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D3B570-F28C-4577-95B7-C6B4F440D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3F61-2AD9-4623-BE5E-DAD7C8030A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604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EBE7C-BC15-45BD-B941-47193C0E3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3B534B-3D9F-46DF-990D-75E9BA5B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62074-BDE5-44EB-8A52-D64ED19F6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EDC4A-5185-449F-B7C9-0ABCED8C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2-8F1F-47A4-9B85-A65404B1F0B1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15448B-6CCB-441E-94BD-435A48AB0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504C14-EEF0-480A-854A-F7DF46E0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3F61-2AD9-4623-BE5E-DAD7C8030A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66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97BE6-8B28-4413-A0B8-FC28F3ACC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6B5F7E-1C00-483C-9C49-AA0AC7B48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C2AFD-64A5-442E-895D-C8CED73DE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2-8F1F-47A4-9B85-A65404B1F0B1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DEA81-9ED9-4400-B725-4A8CCAEBF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1E1D8-6533-465D-82BD-E25599FD8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3F61-2AD9-4623-BE5E-DAD7C8030A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993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C4F736-B89C-4DC8-90AC-F4E3998788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F9AF25-39BB-4D1B-BA44-1B2F14109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724EF-55C5-43FF-8CC0-DF1D6899C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47E2-8F1F-47A4-9B85-A65404B1F0B1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AC5EB-8D14-484E-9083-D4B422F97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8452F-19AD-4D9B-B9DE-3B8D25E84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3F61-2AD9-4623-BE5E-DAD7C8030A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756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411BC-12F5-4BE5-B491-5A1CDFAA4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FDBCA6-A5F2-4178-8060-4C2FA89A60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B737B-422A-4872-AF8E-F1DDF7B79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36B92-74DA-4E17-8362-8238AE84A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6F0A6-49A4-4D96-8BC6-0703FC5C3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14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700E7-C4C2-4D06-B038-3B2E0984C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4C736-DFE9-4AA5-BB8B-DC68DB761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77ECE-371F-46A5-80D8-0C0098D3D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36A8A-9348-4F4B-A837-DE5F57984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81501-3561-4E84-8479-1D1751172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028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7724B-13D9-4530-9714-E1785C883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D1488E-5319-4CB6-A02F-BB311D067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84066-ABBC-43DF-B43A-6040CD9F3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2CBBC-9A64-435C-807C-2B6E599BD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B3BFC-8AAF-4629-9A5A-3E7EAF446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66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70ACC-86A5-4FE2-A1C2-73703023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B8380-9AC2-4AEC-AECF-8E863B5CFA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9ECFD-79E0-4054-9498-1DF0AC7B9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A04B8-9DD7-400C-B744-8285D7EC9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73B2C-1C16-4C7E-8EA3-0C59F2675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2EF2CC-E34C-4135-B0D8-4D695A1A3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42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80AD0-EEF7-40BD-9A72-F640A0B4C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0E1E67-DE7D-4C69-B115-3C2B42A7B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8B57BC-4ADD-476B-A8BB-90BF56BFF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D3E0E-1CDB-4A13-A26A-375D9F197D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16DADA-03EF-4D91-9A3A-A8906EC46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36C73C-A1BD-479A-B724-5F1422F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61F0CC-7DDA-418F-9BF8-29DD726B9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743BBF-819E-4E9B-8738-12BBC1BCA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0169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47EE-FC51-4FD3-95BF-E519513D3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9FFB36-719A-4A4E-9601-D51CEF0D9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B4538-7FF9-4FE6-8448-A601E2FD5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26000-F960-4BFC-8185-76388B48B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548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A2E5D8-41E0-4FF3-99E5-4C7A7D7BA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144AF0-73F3-4660-801D-D344ED088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77CBF4-4247-456B-92BE-0C7D2A2D2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36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D20E0-975F-4617-8746-542E3D0D4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531FC-2143-4469-864D-B6CA54249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FD8F4-A8E1-40FB-80D6-32ACB9EF6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2C738D-60CD-4E4F-86FA-585029F4C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24F643-F22B-4BAB-BFF2-F4974D9D9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490C1-9683-4A48-8894-07AD2932D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3903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21E0-8EB8-426C-8AA4-96694911E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A657D5-41F9-412C-9272-914A46B83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3DA6B-D685-4E86-BFB6-7608AC3377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159DD9-9597-4C69-895E-C4640CCD5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0BF3A6-5065-48C2-AE20-2E31D892B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B0432-690E-469A-924F-D87439030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54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AF221-A9FF-41F1-8B72-E64E20BCB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E04901-3D28-481D-92F7-D1CA8168A7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063E4-A47C-402F-B803-65FB7BBF3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77460-239C-44B7-A090-1FD1FD8E0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B0DEE-0775-442B-8B51-3D25F6B86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6465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D958D5-1B7E-4260-B09E-CE1933CD8A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0370D-17B3-462A-9974-477A84A4C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96A71-C7D5-42D3-9482-724DAB2E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08872-AAC4-47A6-BAB1-E5BCC8FC660A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DBAC-7A23-4E49-ABDB-FC7071C74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56364-A4AB-4C60-AA6E-583F14664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2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EBE957-4D83-41D2-AF6B-5E3D612FB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59A51-CB0C-43B9-9931-381028AAB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C3B29-0760-4C91-97AD-BE25D3E94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347E2-8F1F-47A4-9B85-A65404B1F0B1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2C732-07D8-4CCF-A2B9-A86FD49EBF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D9C62-52F4-4041-B3DD-CEB727A559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D3F61-2AD9-4623-BE5E-DAD7C8030A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40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0D967-2EE2-426B-9986-FFE90C58C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85E42-F494-4997-BF8D-0E4DBED6B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6E1D4-D5C8-49B3-970D-970F8780EE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08872-AAC4-47A6-BAB1-E5BCC8FC660A}" type="datetimeFigureOut">
              <a:rPr lang="en-US" smtClean="0"/>
              <a:t>6/12/2020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6B3C3-0268-4A90-A6DA-70D631BB7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BBAD5-8279-45AF-9AF4-966EEB18BB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FF3EA-56F4-4044-9C55-8CA5FD03C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0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hanghai_Disneyland_Park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2Do309e4YU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8OHP9OriMA&amp;t=33s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DNUXa5sIHU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C_mV1IpjWA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microsoft.com/office/2007/relationships/hdphoto" Target="../media/hdphoto1.wdp"/><Relationship Id="rId2" Type="http://schemas.openxmlformats.org/officeDocument/2006/relationships/image" Target="../media/image3.jpeg"/><Relationship Id="rId16" Type="http://schemas.microsoft.com/office/2007/relationships/hdphoto" Target="../media/hdphoto3.wdp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14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microsoft.com/office/2007/relationships/hdphoto" Target="../media/hdphoto1.wdp"/><Relationship Id="rId2" Type="http://schemas.openxmlformats.org/officeDocument/2006/relationships/image" Target="../media/image3.jpeg"/><Relationship Id="rId16" Type="http://schemas.microsoft.com/office/2007/relationships/hdphoto" Target="../media/hdphoto3.wdp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14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microsoft.com/office/2007/relationships/hdphoto" Target="../media/hdphoto1.wdp"/><Relationship Id="rId2" Type="http://schemas.openxmlformats.org/officeDocument/2006/relationships/image" Target="../media/image3.jpeg"/><Relationship Id="rId16" Type="http://schemas.microsoft.com/office/2007/relationships/hdphoto" Target="../media/hdphoto3.wdp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14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oqkZbkZ6gg" TargetMode="Externa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3775C-2AAE-4B66-9B20-7E1DFAC52F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Disney Virtual Trip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8C6839-2F69-43A0-8B06-9A8B676A3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779511"/>
          </a:xfrm>
        </p:spPr>
        <p:txBody>
          <a:bodyPr>
            <a:normAutofit/>
          </a:bodyPr>
          <a:lstStyle/>
          <a:p>
            <a:r>
              <a:rPr lang="en-US" dirty="0"/>
              <a:t>Primary 1-3</a:t>
            </a:r>
          </a:p>
          <a:p>
            <a:r>
              <a:rPr lang="en-US" dirty="0"/>
              <a:t>This PowerPoint has all of your schoolwork for this week.  All tasks are included in these slides which you can work through, Monday to Friday.  </a:t>
            </a:r>
          </a:p>
          <a:p>
            <a:r>
              <a:rPr lang="en-US" dirty="0"/>
              <a:t>To support you to decide the level of task, please consider the following:  </a:t>
            </a:r>
          </a:p>
          <a:p>
            <a:r>
              <a:rPr lang="en-US" dirty="0"/>
              <a:t>Early level (P1 and Mild for P2), </a:t>
            </a:r>
          </a:p>
          <a:p>
            <a:r>
              <a:rPr lang="en-US" dirty="0"/>
              <a:t>First level (P2 Spicy, P3 Hot)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large tall tower with a sky background&#10;&#10;Description automatically generated">
            <a:extLst>
              <a:ext uri="{FF2B5EF4-FFF2-40B4-BE49-F238E27FC236}">
                <a16:creationId xmlns:a16="http://schemas.microsoft.com/office/drawing/2014/main" id="{19C42DFA-95BB-4989-82A2-1EA0526A4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67200" y="131572"/>
            <a:ext cx="3657600" cy="242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83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3CF391-EB21-4D10-AC6A-22F0EA760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Monday</a:t>
            </a:r>
          </a:p>
        </p:txBody>
      </p:sp>
    </p:spTree>
    <p:extLst>
      <p:ext uri="{BB962C8B-B14F-4D97-AF65-F5344CB8AC3E}">
        <p14:creationId xmlns:p14="http://schemas.microsoft.com/office/powerpoint/2010/main" val="3006226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2E246-1F2D-4FE3-9A78-3967BEE0F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Monday: IDL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00BD7-D836-42AE-9767-05D82EAE7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9829"/>
            <a:ext cx="10515600" cy="514304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Task: Enjoy the ‘It’s a Small World’ ride. The ride shows many countries and places around the world. </a:t>
            </a:r>
          </a:p>
          <a:p>
            <a:pPr marL="0" indent="0">
              <a:buNone/>
            </a:pPr>
            <a:r>
              <a:rPr lang="en-US" dirty="0"/>
              <a:t>Early: Find out 2 facts about another country You could add photos/drawings/text to the template or record yourself saying what you have found out. </a:t>
            </a:r>
          </a:p>
          <a:p>
            <a:pPr marL="0" indent="0">
              <a:buNone/>
            </a:pPr>
            <a:r>
              <a:rPr lang="en-US" dirty="0"/>
              <a:t>First: Compare Scotland with another country. You might think about: weather, food, attractions/scenery, events and celebrations, flags or anything else you are interested in. You could present your information in a poster or by speaking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https://www.youtube.com/watch?v=I2Do309e4YU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GB" sz="2300" dirty="0"/>
              <a:t>Learning Intention: I am learning about other countries and cultures.</a:t>
            </a:r>
          </a:p>
          <a:p>
            <a:pPr marL="0" indent="0">
              <a:buNone/>
            </a:pPr>
            <a:r>
              <a:rPr lang="en-GB" sz="2300" dirty="0"/>
              <a:t>Success Criteria: </a:t>
            </a:r>
            <a:endParaRPr lang="en-US" sz="2300" dirty="0"/>
          </a:p>
          <a:p>
            <a:pPr marL="0" indent="0">
              <a:buNone/>
            </a:pPr>
            <a:r>
              <a:rPr lang="en-GB" sz="2300" b="1" dirty="0"/>
              <a:t>Early:</a:t>
            </a:r>
            <a:r>
              <a:rPr lang="en-GB" sz="2300" dirty="0"/>
              <a:t> I can find out 3 facts about another country. </a:t>
            </a:r>
            <a:endParaRPr lang="en-US" sz="2300" dirty="0"/>
          </a:p>
          <a:p>
            <a:pPr marL="0" indent="0">
              <a:buNone/>
            </a:pPr>
            <a:r>
              <a:rPr lang="en-GB" sz="2300" b="1" dirty="0"/>
              <a:t>First</a:t>
            </a:r>
            <a:r>
              <a:rPr lang="en-GB" sz="2300" dirty="0"/>
              <a:t>: I can find out information about a country. I can think about how this compares to Scotland.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757981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4FFF2-4D15-4609-92A3-B040B4A9B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Monday: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42FDF-B426-486D-8CF3-73AEBF19F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Watch the Frozen ride –  how many words can you think of that rhyme with snow. Record yourself saying all of the words that you can think of.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https://www.youtube.com/watch?v=J8OHP9OriMA&amp;t=33s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Challenge: Make a silly sentence using as many of the words as you can.</a:t>
            </a:r>
          </a:p>
          <a:p>
            <a:pPr marL="0" indent="0">
              <a:buNone/>
            </a:pPr>
            <a:r>
              <a:rPr lang="en-US" dirty="0"/>
              <a:t>First level: Write down your list and create a silly story using lots of rhyming words.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GB" sz="1900" dirty="0"/>
              <a:t>Learning Intention: I am learning to produce rhymes.</a:t>
            </a:r>
          </a:p>
          <a:p>
            <a:pPr marL="0" indent="0">
              <a:buNone/>
            </a:pPr>
            <a:r>
              <a:rPr lang="en-GB" sz="1900" dirty="0"/>
              <a:t>Success Criteria: </a:t>
            </a:r>
            <a:endParaRPr lang="en-US" sz="1900" dirty="0"/>
          </a:p>
          <a:p>
            <a:r>
              <a:rPr lang="en-GB" sz="1900" b="1" dirty="0"/>
              <a:t>Early</a:t>
            </a:r>
            <a:r>
              <a:rPr lang="en-GB" sz="1900" dirty="0"/>
              <a:t> - I can produce a rhyme.</a:t>
            </a:r>
            <a:endParaRPr lang="en-US" sz="1900" dirty="0"/>
          </a:p>
          <a:p>
            <a:r>
              <a:rPr lang="en-GB" sz="1900" b="1" dirty="0"/>
              <a:t>First</a:t>
            </a:r>
            <a:r>
              <a:rPr lang="en-GB" sz="1900" dirty="0"/>
              <a:t> – I can write a silly sentence or story using rhyming words.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547316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3CF391-EB21-4D10-AC6A-22F0EA760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Tuesday</a:t>
            </a:r>
          </a:p>
        </p:txBody>
      </p:sp>
    </p:spTree>
    <p:extLst>
      <p:ext uri="{BB962C8B-B14F-4D97-AF65-F5344CB8AC3E}">
        <p14:creationId xmlns:p14="http://schemas.microsoft.com/office/powerpoint/2010/main" val="63224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06925-674F-4065-BF4D-2067F9676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Tuesday: 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B1D26-4F43-492A-BE67-5C5DA8CA7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Watch the Monsters Inc ride clip, it is a 360 degree experience so </a:t>
            </a:r>
            <a:r>
              <a:rPr lang="en-US" dirty="0">
                <a:highlight>
                  <a:srgbClr val="FFFF00"/>
                </a:highlight>
              </a:rPr>
              <a:t>you can drag the screen to see all around you. </a:t>
            </a:r>
          </a:p>
          <a:p>
            <a:pPr marL="0" indent="0">
              <a:buNone/>
            </a:pPr>
            <a:r>
              <a:rPr lang="en-US" dirty="0"/>
              <a:t>Design your own monster and record yourself describing them. Are they kind, scary, fluffy, angry? Can you think of any other ways to describe them?</a:t>
            </a:r>
          </a:p>
          <a:p>
            <a:pPr marL="0" indent="0">
              <a:buNone/>
            </a:pPr>
            <a:r>
              <a:rPr lang="en-US" dirty="0"/>
              <a:t>First level– Create a story where your monster is the main character. 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https://www.youtube.com/watch?v=vDNUXa5sIHU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GB" sz="1900" dirty="0"/>
              <a:t>Learning Intention: I am learning to describe a character.</a:t>
            </a:r>
          </a:p>
          <a:p>
            <a:pPr marL="0" indent="0">
              <a:buNone/>
            </a:pPr>
            <a:r>
              <a:rPr lang="en-GB" sz="1900" dirty="0"/>
              <a:t>Success Criteria: </a:t>
            </a:r>
            <a:endParaRPr lang="en-US" sz="1900" dirty="0"/>
          </a:p>
          <a:p>
            <a:pPr marL="0" indent="0">
              <a:buNone/>
            </a:pPr>
            <a:r>
              <a:rPr lang="en-GB" sz="1900" b="1" dirty="0"/>
              <a:t>Early:</a:t>
            </a:r>
            <a:r>
              <a:rPr lang="en-GB" sz="1900" dirty="0"/>
              <a:t> I can create a character. I can describe the qualities of a character. </a:t>
            </a:r>
            <a:endParaRPr lang="en-US" sz="1900" dirty="0"/>
          </a:p>
          <a:p>
            <a:pPr marL="0" indent="0">
              <a:buNone/>
            </a:pPr>
            <a:r>
              <a:rPr lang="en-GB" sz="1900" b="1" dirty="0"/>
              <a:t>First</a:t>
            </a:r>
            <a:r>
              <a:rPr lang="en-GB" sz="1900" dirty="0"/>
              <a:t>: I can write a story with a main character.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906858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4FFF2-4D15-4609-92A3-B040B4A9B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486" y="365125"/>
            <a:ext cx="11114314" cy="1325563"/>
          </a:xfrm>
        </p:spPr>
        <p:txBody>
          <a:bodyPr/>
          <a:lstStyle/>
          <a:p>
            <a:r>
              <a:rPr lang="en-US" dirty="0"/>
              <a:t>Tuesday: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42FDF-B426-486D-8CF3-73AEBF19F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6" y="1349829"/>
            <a:ext cx="11560628" cy="482713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Listen to ‘Under the Sea’. </a:t>
            </a:r>
          </a:p>
          <a:p>
            <a:pPr marL="0" indent="0">
              <a:buNone/>
            </a:pPr>
            <a:r>
              <a:rPr lang="en-US" u="sng" dirty="0">
                <a:hlinkClick r:id="rId2"/>
              </a:rPr>
              <a:t>https://www.youtube.com/watch?v=GC_mV1IpjWA</a:t>
            </a: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b="1" dirty="0"/>
              <a:t>Early:</a:t>
            </a:r>
            <a:r>
              <a:rPr lang="en-US" dirty="0"/>
              <a:t> Why does Sebastian think it is better to live under the sea? Record yourself explaining 2 reasons from the song. </a:t>
            </a:r>
          </a:p>
          <a:p>
            <a:pPr marL="0" indent="0">
              <a:buNone/>
            </a:pPr>
            <a:r>
              <a:rPr lang="en-US" b="1" dirty="0"/>
              <a:t>First</a:t>
            </a:r>
            <a:r>
              <a:rPr lang="en-US" dirty="0"/>
              <a:t>: Complete the above task and then think of reasons against living on land, if you were a sea creature, what would you say to a human? You could create your own short song/verse to convince Sebastian if you wish!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GB" sz="1900" dirty="0"/>
              <a:t>Learning Intention: I am learning to listen for understanding.</a:t>
            </a:r>
          </a:p>
          <a:p>
            <a:pPr marL="0" indent="0">
              <a:buNone/>
            </a:pPr>
            <a:r>
              <a:rPr lang="en-GB" sz="1900" dirty="0"/>
              <a:t>Success Criteria:</a:t>
            </a:r>
            <a:endParaRPr lang="en-US" sz="1900" dirty="0"/>
          </a:p>
          <a:p>
            <a:pPr marL="0" indent="0">
              <a:buNone/>
            </a:pPr>
            <a:r>
              <a:rPr lang="en-GB" sz="1900" b="1" dirty="0"/>
              <a:t>Early</a:t>
            </a:r>
            <a:r>
              <a:rPr lang="en-GB" sz="1900" dirty="0"/>
              <a:t>: I can listen carefully. I can recall information that I have heard.  </a:t>
            </a:r>
            <a:endParaRPr lang="en-US" sz="1900" dirty="0"/>
          </a:p>
          <a:p>
            <a:pPr marL="0" indent="0">
              <a:buNone/>
            </a:pPr>
            <a:r>
              <a:rPr lang="en-GB" sz="1900" b="1" dirty="0"/>
              <a:t>First</a:t>
            </a:r>
            <a:r>
              <a:rPr lang="en-GB" sz="1900" dirty="0"/>
              <a:t>: I can recall information that I have heard. I can </a:t>
            </a:r>
            <a:r>
              <a:rPr lang="en-GB" sz="1900" b="1" dirty="0"/>
              <a:t>question</a:t>
            </a:r>
            <a:r>
              <a:rPr lang="en-GB" sz="1900" dirty="0"/>
              <a:t> what I have heard – do I agree? Is that really best?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4121281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3CF391-EB21-4D10-AC6A-22F0EA760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Wednesday </a:t>
            </a:r>
          </a:p>
        </p:txBody>
      </p:sp>
    </p:spTree>
    <p:extLst>
      <p:ext uri="{BB962C8B-B14F-4D97-AF65-F5344CB8AC3E}">
        <p14:creationId xmlns:p14="http://schemas.microsoft.com/office/powerpoint/2010/main" val="9402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51BAE-E69C-48CA-A00B-BD48EC3B1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3" y="365125"/>
            <a:ext cx="11136087" cy="1325563"/>
          </a:xfrm>
        </p:spPr>
        <p:txBody>
          <a:bodyPr/>
          <a:lstStyle/>
          <a:p>
            <a:r>
              <a:rPr lang="en-US" dirty="0"/>
              <a:t>Wednesday: Numeracy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21FA1-7732-4FFC-88A5-B6C275EA5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3" y="1436914"/>
            <a:ext cx="11800115" cy="52686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On the next 3 slides you will find a snack menu from Disney Land. </a:t>
            </a:r>
          </a:p>
          <a:p>
            <a:pPr marL="0" indent="0">
              <a:buNone/>
            </a:pPr>
            <a:r>
              <a:rPr lang="en-US" dirty="0"/>
              <a:t>Early: Circle the snack that you would like, and choose the correct coins to pay for it. </a:t>
            </a:r>
          </a:p>
          <a:p>
            <a:pPr marL="0" indent="0">
              <a:buNone/>
            </a:pPr>
            <a:r>
              <a:rPr lang="en-US" dirty="0"/>
              <a:t>Challenge: How much change would you get if you paid with a 10p coin?</a:t>
            </a:r>
          </a:p>
          <a:p>
            <a:pPr marL="0" indent="0">
              <a:buNone/>
            </a:pPr>
            <a:r>
              <a:rPr lang="en-US" dirty="0"/>
              <a:t>First: Circle 2 snacks that you would like, how much will it cost all together? Use the coins to pay for the items. </a:t>
            </a:r>
          </a:p>
          <a:p>
            <a:pPr marL="0" indent="0">
              <a:buNone/>
            </a:pPr>
            <a:r>
              <a:rPr lang="en-US" dirty="0"/>
              <a:t>Challenge: How many ice creams could you get for 50p?</a:t>
            </a:r>
          </a:p>
          <a:p>
            <a:pPr marL="0" indent="0">
              <a:buNone/>
            </a:pPr>
            <a:r>
              <a:rPr lang="en-US" dirty="0"/>
              <a:t>There are 3 slides, so you could do this 3 times.  How much does it cost if you as many snacks as you would like?</a:t>
            </a:r>
          </a:p>
          <a:p>
            <a:pPr marL="0" indent="0">
              <a:buNone/>
            </a:pPr>
            <a:endParaRPr lang="en-GB" sz="1900" dirty="0"/>
          </a:p>
          <a:p>
            <a:pPr marL="0" indent="0">
              <a:buNone/>
            </a:pPr>
            <a:r>
              <a:rPr lang="en-GB" sz="1900" dirty="0"/>
              <a:t>Learning Intention: I am learning to use coins to make amounts.</a:t>
            </a:r>
          </a:p>
          <a:p>
            <a:pPr marL="0" indent="0">
              <a:buNone/>
            </a:pPr>
            <a:r>
              <a:rPr lang="en-GB" sz="1900" dirty="0"/>
              <a:t>Success Criteria: </a:t>
            </a:r>
            <a:endParaRPr lang="en-US" sz="1900" dirty="0"/>
          </a:p>
          <a:p>
            <a:r>
              <a:rPr lang="en-GB" sz="1900" dirty="0"/>
              <a:t>I can use coins to make amounts.</a:t>
            </a:r>
            <a:endParaRPr lang="en-US" sz="1900" dirty="0"/>
          </a:p>
          <a:p>
            <a:r>
              <a:rPr lang="en-GB" sz="1900" dirty="0"/>
              <a:t>I can give change.</a:t>
            </a:r>
            <a:endParaRPr lang="en-US" sz="1900" dirty="0"/>
          </a:p>
          <a:p>
            <a:r>
              <a:rPr lang="en-GB" sz="1900" dirty="0"/>
              <a:t>I can add amounts together.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057801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301551EA-DF2E-4BE1-B2F8-04998A2892B8}"/>
              </a:ext>
            </a:extLst>
          </p:cNvPr>
          <p:cNvGraphicFramePr>
            <a:graphicFrameLocks noGrp="1"/>
          </p:cNvGraphicFramePr>
          <p:nvPr/>
        </p:nvGraphicFramePr>
        <p:xfrm>
          <a:off x="3943752" y="769595"/>
          <a:ext cx="8128000" cy="603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64156232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110845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Aladdin fruit skewers 5p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Pizza 7p</a:t>
                      </a: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72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Ice cream 10p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Rice crispy treat 6p</a:t>
                      </a: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37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Pretzel 4p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Doughnut 8p</a:t>
                      </a: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547823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8E2A9C0-D548-4A77-8E47-4AFCBB8FA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370" y="-23282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Sassoon Infant Std" panose="020B0503020103030203" pitchFamily="34" charset="0"/>
              </a:rPr>
              <a:t>Mickey’s Snack Menu</a:t>
            </a:r>
          </a:p>
        </p:txBody>
      </p:sp>
      <p:pic>
        <p:nvPicPr>
          <p:cNvPr id="1026" name="Picture 2" descr="Coin purse clipart - Clip Art Library">
            <a:extLst>
              <a:ext uri="{FF2B5EF4-FFF2-40B4-BE49-F238E27FC236}">
                <a16:creationId xmlns:a16="http://schemas.microsoft.com/office/drawing/2014/main" id="{9E65A6A0-F677-4E51-B3F4-B1238C69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79" y="4022630"/>
            <a:ext cx="3179434" cy="278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ee Hand Clipart Transparent, Download Free Clip Art, Free Clip ...">
            <a:extLst>
              <a:ext uri="{FF2B5EF4-FFF2-40B4-BE49-F238E27FC236}">
                <a16:creationId xmlns:a16="http://schemas.microsoft.com/office/drawing/2014/main" id="{956D6724-5D25-4581-B1F7-208927C6C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2" y="0"/>
            <a:ext cx="3765452" cy="398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D42605-8BE7-4529-81CC-19ADFA7C9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606" y="3075436"/>
            <a:ext cx="1554789" cy="1554789"/>
          </a:xfrm>
          <a:prstGeom prst="rect">
            <a:avLst/>
          </a:prstGeom>
        </p:spPr>
      </p:pic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id="{AE8CDCB8-B15A-49B6-9C90-4D29C6508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0" t="15415" r="15845" b="8128"/>
          <a:stretch/>
        </p:blipFill>
        <p:spPr bwMode="auto">
          <a:xfrm>
            <a:off x="5198928" y="5063611"/>
            <a:ext cx="1832092" cy="157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B19E00A-8A25-4294-BC34-CD895E1B7C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3" r="1117"/>
          <a:stretch/>
        </p:blipFill>
        <p:spPr bwMode="auto">
          <a:xfrm>
            <a:off x="9484053" y="5171430"/>
            <a:ext cx="1554789" cy="147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BE106D41-5463-4968-B9BC-F04E613B8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0" t="33125" r="6347" b="18174"/>
          <a:stretch/>
        </p:blipFill>
        <p:spPr bwMode="auto">
          <a:xfrm>
            <a:off x="9263401" y="976556"/>
            <a:ext cx="1981201" cy="165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laddin Fruit Skewers Disney Food Art Recipe - The Healthy Mouse">
            <a:extLst>
              <a:ext uri="{FF2B5EF4-FFF2-40B4-BE49-F238E27FC236}">
                <a16:creationId xmlns:a16="http://schemas.microsoft.com/office/drawing/2014/main" id="{08E4D04E-E38D-430A-96A5-7A608A6C63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5" t="33113" r="15608"/>
          <a:stretch/>
        </p:blipFill>
        <p:spPr bwMode="auto">
          <a:xfrm>
            <a:off x="5017256" y="1126024"/>
            <a:ext cx="1809429" cy="15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Disney World Waffle Wafer Topper Cookies | POPSUGAR Food">
            <a:extLst>
              <a:ext uri="{FF2B5EF4-FFF2-40B4-BE49-F238E27FC236}">
                <a16:creationId xmlns:a16="http://schemas.microsoft.com/office/drawing/2014/main" id="{D1315F64-0083-4DDC-82D3-6EE178F77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928" y="3236882"/>
            <a:ext cx="1506073" cy="150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1982 - 2018 Mint Condition 1p Coin One Penny Unc">
            <a:extLst>
              <a:ext uri="{FF2B5EF4-FFF2-40B4-BE49-F238E27FC236}">
                <a16:creationId xmlns:a16="http://schemas.microsoft.com/office/drawing/2014/main" id="{8FA5446B-B33D-4C98-A529-E95D44318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80" y="5839851"/>
            <a:ext cx="644485" cy="64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Image result for 5 p coin">
            <a:extLst>
              <a:ext uri="{FF2B5EF4-FFF2-40B4-BE49-F238E27FC236}">
                <a16:creationId xmlns:a16="http://schemas.microsoft.com/office/drawing/2014/main" id="{FE59DE09-19AE-4D5E-9EAC-0F6950F99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151" b="95699" l="4167" r="97917">
                        <a14:foregroundMark x1="9375" y1="25806" x2="44792" y2="6452"/>
                        <a14:foregroundMark x1="44792" y1="6452" x2="69792" y2="56989"/>
                        <a14:foregroundMark x1="69792" y1="56989" x2="30208" y2="92473"/>
                        <a14:foregroundMark x1="30208" y1="92473" x2="0" y2="41935"/>
                        <a14:foregroundMark x1="0" y1="41935" x2="41667" y2="7527"/>
                        <a14:foregroundMark x1="41667" y1="7527" x2="93998" y2="14942"/>
                        <a14:foregroundMark x1="95372" y1="30618" x2="96875" y2="70968"/>
                        <a14:foregroundMark x1="96875" y1="70968" x2="50000" y2="96774"/>
                        <a14:foregroundMark x1="50000" y1="96774" x2="30208" y2="95699"/>
                        <a14:foregroundMark x1="87354" y1="36567" x2="98958" y2="64516"/>
                        <a14:foregroundMark x1="4167" y1="35484" x2="5208" y2="64516"/>
                        <a14:foregroundMark x1="55208" y1="6452" x2="58333" y2="2151"/>
                        <a14:backgroundMark x1="96875" y1="1075" x2="88542" y2="6452"/>
                        <a14:backgroundMark x1="91667" y1="19355" x2="98958" y2="27957"/>
                        <a14:backgroundMark x1="96875" y1="18280" x2="91667" y2="8602"/>
                        <a14:backgroundMark x1="96875" y1="22581" x2="95833" y2="182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866" y="5850160"/>
            <a:ext cx="644485" cy="62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10p Coin Ten Pence Coin Circulated 1992 - 2016 | eBay">
            <a:extLst>
              <a:ext uri="{FF2B5EF4-FFF2-40B4-BE49-F238E27FC236}">
                <a16:creationId xmlns:a16="http://schemas.microsoft.com/office/drawing/2014/main" id="{CBB3FBBC-2288-4187-B613-F1264E5FB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556" b="97333" l="889" r="96000">
                        <a14:foregroundMark x1="5945" y1="36285" x2="11111" y2="23111"/>
                        <a14:foregroundMark x1="11111" y1="23111" x2="28889" y2="7111"/>
                        <a14:foregroundMark x1="28889" y1="7111" x2="51111" y2="1778"/>
                        <a14:foregroundMark x1="68030" y1="5682" x2="68701" y2="5837"/>
                        <a14:foregroundMark x1="51111" y1="1778" x2="65967" y2="5206"/>
                        <a14:foregroundMark x1="79020" y1="11909" x2="91111" y2="24000"/>
                        <a14:foregroundMark x1="91111" y1="24000" x2="98667" y2="46667"/>
                        <a14:foregroundMark x1="98667" y1="46667" x2="94222" y2="70222"/>
                        <a14:foregroundMark x1="94222" y1="70222" x2="79111" y2="88000"/>
                        <a14:foregroundMark x1="79111" y1="88000" x2="58222" y2="97778"/>
                        <a14:foregroundMark x1="58222" y1="97778" x2="38372" y2="99335"/>
                        <a14:foregroundMark x1="30415" y1="96089" x2="16444" y2="86667"/>
                        <a14:foregroundMark x1="16444" y1="86667" x2="5677" y2="69587"/>
                        <a14:foregroundMark x1="77333" y1="84444" x2="57333" y2="93778"/>
                        <a14:foregroundMark x1="57333" y1="93778" x2="41970" y2="94062"/>
                        <a14:foregroundMark x1="41215" y1="95168" x2="55556" y2="96889"/>
                        <a14:foregroundMark x1="55556" y1="96889" x2="40239" y2="96599"/>
                        <a14:foregroundMark x1="30820" y1="95640" x2="12444" y2="83111"/>
                        <a14:foregroundMark x1="12444" y1="83111" x2="5681" y2="69585"/>
                        <a14:foregroundMark x1="2552" y1="36383" x2="14667" y2="17778"/>
                        <a14:foregroundMark x1="14667" y1="17778" x2="35111" y2="5778"/>
                        <a14:foregroundMark x1="35111" y1="5778" x2="57778" y2="2667"/>
                        <a14:foregroundMark x1="69303" y1="8429" x2="78222" y2="12889"/>
                        <a14:foregroundMark x1="57778" y1="2667" x2="68443" y2="8000"/>
                        <a14:foregroundMark x1="78222" y1="12889" x2="94667" y2="30667"/>
                        <a14:foregroundMark x1="94667" y1="30667" x2="97333" y2="54667"/>
                        <a14:foregroundMark x1="97333" y1="54667" x2="91556" y2="76444"/>
                        <a14:foregroundMark x1="91556" y1="76444" x2="74222" y2="92000"/>
                        <a14:foregroundMark x1="74222" y1="92000" x2="34222" y2="15111"/>
                        <a14:foregroundMark x1="42222" y1="80000" x2="20444" y2="63556"/>
                        <a14:foregroundMark x1="20444" y1="63556" x2="26222" y2="41333"/>
                        <a14:foregroundMark x1="26222" y1="41333" x2="22667" y2="63111"/>
                        <a14:foregroundMark x1="32444" y1="67556" x2="60000" y2="64444"/>
                        <a14:foregroundMark x1="60000" y1="64444" x2="76000" y2="47556"/>
                        <a14:foregroundMark x1="76000" y1="47556" x2="59556" y2="29333"/>
                        <a14:foregroundMark x1="59556" y1="29333" x2="44000" y2="48000"/>
                        <a14:foregroundMark x1="44000" y1="48000" x2="44000" y2="53333"/>
                        <a14:foregroundMark x1="25778" y1="8889" x2="46667" y2="0"/>
                        <a14:foregroundMark x1="66052" y1="1410" x2="66499" y2="1443"/>
                        <a14:foregroundMark x1="46667" y1="0" x2="64145" y2="1272"/>
                        <a14:foregroundMark x1="84395" y1="14343" x2="87556" y2="17333"/>
                        <a14:foregroundMark x1="87556" y1="17333" x2="91111" y2="24000"/>
                        <a14:foregroundMark x1="77333" y1="12000" x2="55111" y2="3556"/>
                        <a14:foregroundMark x1="55111" y1="3556" x2="34222" y2="8889"/>
                        <a14:foregroundMark x1="92000" y1="33778" x2="96444" y2="56889"/>
                        <a14:foregroundMark x1="96444" y1="56889" x2="91556" y2="72444"/>
                        <a14:foregroundMark x1="68444" y1="92444" x2="46667" y2="97333"/>
                        <a14:foregroundMark x1="46667" y1="97333" x2="40775" y2="95813"/>
                        <a14:foregroundMark x1="13778" y1="18667" x2="29778" y2="7111"/>
                        <a14:foregroundMark x1="36889" y1="7111" x2="15556" y2="14667"/>
                        <a14:foregroundMark x1="15556" y1="14667" x2="13333" y2="27556"/>
                        <a14:foregroundMark x1="18667" y1="17333" x2="29778" y2="8000"/>
                        <a14:foregroundMark x1="47111" y1="8000" x2="23111" y2="10222"/>
                        <a14:foregroundMark x1="23111" y1="10222" x2="14667" y2="15556"/>
                        <a14:foregroundMark x1="76889" y1="13333" x2="63556" y2="6222"/>
                        <a14:foregroundMark x1="78667" y1="11556" x2="65333" y2="6222"/>
                        <a14:foregroundMark x1="78667" y1="12444" x2="63111" y2="5333"/>
                        <a14:foregroundMark x1="63111" y1="5333" x2="81333" y2="13778"/>
                        <a14:backgroundMark x1="66794" y1="1148" x2="66222" y2="889"/>
                        <a14:backgroundMark x1="89778" y1="11556" x2="85137" y2="9454"/>
                        <a14:backgroundMark x1="66886" y1="1042" x2="66222" y2="889"/>
                        <a14:backgroundMark x1="77778" y1="3556" x2="75263" y2="2976"/>
                        <a14:backgroundMark x1="28889" y1="97778" x2="32444" y2="99556"/>
                        <a14:backgroundMark x1="29778" y1="98667" x2="38222" y2="99556"/>
                        <a14:backgroundMark x1="2667" y1="67556" x2="444" y2="64889"/>
                        <a14:backgroundMark x1="444" y1="36444" x2="1333" y2="67111"/>
                        <a14:backgroundMark x1="1333" y1="67111" x2="2667" y2="70667"/>
                        <a14:backgroundMark x1="64167" y1="407" x2="63556" y2="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739" y="5570765"/>
            <a:ext cx="903740" cy="90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2p Coin Stock Photos &amp; 2p Coin Stock Images - Alamy">
            <a:extLst>
              <a:ext uri="{FF2B5EF4-FFF2-40B4-BE49-F238E27FC236}">
                <a16:creationId xmlns:a16="http://schemas.microsoft.com/office/drawing/2014/main" id="{E5C6B163-5F1F-4D6D-9AAD-3E8D3DB97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483" b="88793" l="8295" r="93548">
                        <a14:foregroundMark x1="13825" y1="30603" x2="8295" y2="51724"/>
                        <a14:foregroundMark x1="8295" y1="51724" x2="12442" y2="65517"/>
                        <a14:foregroundMark x1="33180" y1="12069" x2="57604" y2="9483"/>
                        <a14:foregroundMark x1="57604" y1="9483" x2="69124" y2="13793"/>
                        <a14:foregroundMark x1="89401" y1="29310" x2="93548" y2="53017"/>
                        <a14:foregroundMark x1="93548" y1="53017" x2="87558" y2="67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84" y="4926035"/>
            <a:ext cx="938189" cy="100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0" descr="1982 - 2018 Mint Condition 1p Coin One Penny Unc">
            <a:extLst>
              <a:ext uri="{FF2B5EF4-FFF2-40B4-BE49-F238E27FC236}">
                <a16:creationId xmlns:a16="http://schemas.microsoft.com/office/drawing/2014/main" id="{0EBFDD1A-C2BD-48F1-9350-3FCBBE6D3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357" y="4893647"/>
            <a:ext cx="644485" cy="64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 descr="1982 - 2018 Mint Condition 1p Coin One Penny Unc">
            <a:extLst>
              <a:ext uri="{FF2B5EF4-FFF2-40B4-BE49-F238E27FC236}">
                <a16:creationId xmlns:a16="http://schemas.microsoft.com/office/drawing/2014/main" id="{96E83F99-2E48-44F3-8E98-8462B237E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244" y="4902859"/>
            <a:ext cx="644485" cy="64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728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301551EA-DF2E-4BE1-B2F8-04998A2892B8}"/>
              </a:ext>
            </a:extLst>
          </p:cNvPr>
          <p:cNvGraphicFramePr>
            <a:graphicFrameLocks noGrp="1"/>
          </p:cNvGraphicFramePr>
          <p:nvPr/>
        </p:nvGraphicFramePr>
        <p:xfrm>
          <a:off x="3943752" y="769595"/>
          <a:ext cx="8128000" cy="603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64156232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110845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Aladdin fruit skewers 5p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Pizza 7p</a:t>
                      </a: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72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Ice cream 10p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Rice crispy treat 6p</a:t>
                      </a: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37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Pretzel 4p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Doughnut 8p</a:t>
                      </a: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547823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8E2A9C0-D548-4A77-8E47-4AFCBB8FA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370" y="-23282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Sassoon Infant Std" panose="020B0503020103030203" pitchFamily="34" charset="0"/>
              </a:rPr>
              <a:t>Mickey’s Snack Menu</a:t>
            </a:r>
          </a:p>
        </p:txBody>
      </p:sp>
      <p:pic>
        <p:nvPicPr>
          <p:cNvPr id="1026" name="Picture 2" descr="Coin purse clipart - Clip Art Library">
            <a:extLst>
              <a:ext uri="{FF2B5EF4-FFF2-40B4-BE49-F238E27FC236}">
                <a16:creationId xmlns:a16="http://schemas.microsoft.com/office/drawing/2014/main" id="{9E65A6A0-F677-4E51-B3F4-B1238C69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79" y="4022630"/>
            <a:ext cx="3179434" cy="278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ee Hand Clipart Transparent, Download Free Clip Art, Free Clip ...">
            <a:extLst>
              <a:ext uri="{FF2B5EF4-FFF2-40B4-BE49-F238E27FC236}">
                <a16:creationId xmlns:a16="http://schemas.microsoft.com/office/drawing/2014/main" id="{956D6724-5D25-4581-B1F7-208927C6C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2" y="0"/>
            <a:ext cx="3765452" cy="398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D42605-8BE7-4529-81CC-19ADFA7C9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606" y="3075436"/>
            <a:ext cx="1554789" cy="1554789"/>
          </a:xfrm>
          <a:prstGeom prst="rect">
            <a:avLst/>
          </a:prstGeom>
        </p:spPr>
      </p:pic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id="{AE8CDCB8-B15A-49B6-9C90-4D29C6508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0" t="15415" r="15845" b="8128"/>
          <a:stretch/>
        </p:blipFill>
        <p:spPr bwMode="auto">
          <a:xfrm>
            <a:off x="5198928" y="5063611"/>
            <a:ext cx="1832092" cy="157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B19E00A-8A25-4294-BC34-CD895E1B7C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3" r="1117"/>
          <a:stretch/>
        </p:blipFill>
        <p:spPr bwMode="auto">
          <a:xfrm>
            <a:off x="9484053" y="5171430"/>
            <a:ext cx="1554789" cy="147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BE106D41-5463-4968-B9BC-F04E613B8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0" t="33125" r="6347" b="18174"/>
          <a:stretch/>
        </p:blipFill>
        <p:spPr bwMode="auto">
          <a:xfrm>
            <a:off x="9263401" y="976556"/>
            <a:ext cx="1981201" cy="165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laddin Fruit Skewers Disney Food Art Recipe - The Healthy Mouse">
            <a:extLst>
              <a:ext uri="{FF2B5EF4-FFF2-40B4-BE49-F238E27FC236}">
                <a16:creationId xmlns:a16="http://schemas.microsoft.com/office/drawing/2014/main" id="{08E4D04E-E38D-430A-96A5-7A608A6C63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5" t="33113" r="15608"/>
          <a:stretch/>
        </p:blipFill>
        <p:spPr bwMode="auto">
          <a:xfrm>
            <a:off x="5017256" y="1126024"/>
            <a:ext cx="1809429" cy="15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Disney World Waffle Wafer Topper Cookies | POPSUGAR Food">
            <a:extLst>
              <a:ext uri="{FF2B5EF4-FFF2-40B4-BE49-F238E27FC236}">
                <a16:creationId xmlns:a16="http://schemas.microsoft.com/office/drawing/2014/main" id="{D1315F64-0083-4DDC-82D3-6EE178F77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928" y="3236882"/>
            <a:ext cx="1506073" cy="150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1982 - 2018 Mint Condition 1p Coin One Penny Unc">
            <a:extLst>
              <a:ext uri="{FF2B5EF4-FFF2-40B4-BE49-F238E27FC236}">
                <a16:creationId xmlns:a16="http://schemas.microsoft.com/office/drawing/2014/main" id="{8FA5446B-B33D-4C98-A529-E95D44318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80" y="5839851"/>
            <a:ext cx="644485" cy="64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Image result for 5 p coin">
            <a:extLst>
              <a:ext uri="{FF2B5EF4-FFF2-40B4-BE49-F238E27FC236}">
                <a16:creationId xmlns:a16="http://schemas.microsoft.com/office/drawing/2014/main" id="{FE59DE09-19AE-4D5E-9EAC-0F6950F99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151" b="95699" l="4167" r="97917">
                        <a14:foregroundMark x1="9375" y1="25806" x2="44792" y2="6452"/>
                        <a14:foregroundMark x1="44792" y1="6452" x2="69792" y2="56989"/>
                        <a14:foregroundMark x1="69792" y1="56989" x2="30208" y2="92473"/>
                        <a14:foregroundMark x1="30208" y1="92473" x2="0" y2="41935"/>
                        <a14:foregroundMark x1="0" y1="41935" x2="41667" y2="7527"/>
                        <a14:foregroundMark x1="41667" y1="7527" x2="93998" y2="14942"/>
                        <a14:foregroundMark x1="95372" y1="30618" x2="96875" y2="70968"/>
                        <a14:foregroundMark x1="96875" y1="70968" x2="50000" y2="96774"/>
                        <a14:foregroundMark x1="50000" y1="96774" x2="30208" y2="95699"/>
                        <a14:foregroundMark x1="87354" y1="36567" x2="98958" y2="64516"/>
                        <a14:foregroundMark x1="4167" y1="35484" x2="5208" y2="64516"/>
                        <a14:foregroundMark x1="55208" y1="6452" x2="58333" y2="2151"/>
                        <a14:backgroundMark x1="96875" y1="1075" x2="88542" y2="6452"/>
                        <a14:backgroundMark x1="91667" y1="19355" x2="98958" y2="27957"/>
                        <a14:backgroundMark x1="96875" y1="18280" x2="91667" y2="8602"/>
                        <a14:backgroundMark x1="96875" y1="22581" x2="95833" y2="182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866" y="5850160"/>
            <a:ext cx="644485" cy="62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10p Coin Ten Pence Coin Circulated 1992 - 2016 | eBay">
            <a:extLst>
              <a:ext uri="{FF2B5EF4-FFF2-40B4-BE49-F238E27FC236}">
                <a16:creationId xmlns:a16="http://schemas.microsoft.com/office/drawing/2014/main" id="{CBB3FBBC-2288-4187-B613-F1264E5FB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556" b="97333" l="889" r="96000">
                        <a14:foregroundMark x1="5945" y1="36285" x2="11111" y2="23111"/>
                        <a14:foregroundMark x1="11111" y1="23111" x2="28889" y2="7111"/>
                        <a14:foregroundMark x1="28889" y1="7111" x2="51111" y2="1778"/>
                        <a14:foregroundMark x1="68030" y1="5682" x2="68701" y2="5837"/>
                        <a14:foregroundMark x1="51111" y1="1778" x2="65967" y2="5206"/>
                        <a14:foregroundMark x1="79020" y1="11909" x2="91111" y2="24000"/>
                        <a14:foregroundMark x1="91111" y1="24000" x2="98667" y2="46667"/>
                        <a14:foregroundMark x1="98667" y1="46667" x2="94222" y2="70222"/>
                        <a14:foregroundMark x1="94222" y1="70222" x2="79111" y2="88000"/>
                        <a14:foregroundMark x1="79111" y1="88000" x2="58222" y2="97778"/>
                        <a14:foregroundMark x1="58222" y1="97778" x2="38372" y2="99335"/>
                        <a14:foregroundMark x1="30415" y1="96089" x2="16444" y2="86667"/>
                        <a14:foregroundMark x1="16444" y1="86667" x2="5677" y2="69587"/>
                        <a14:foregroundMark x1="77333" y1="84444" x2="57333" y2="93778"/>
                        <a14:foregroundMark x1="57333" y1="93778" x2="41970" y2="94062"/>
                        <a14:foregroundMark x1="41215" y1="95168" x2="55556" y2="96889"/>
                        <a14:foregroundMark x1="55556" y1="96889" x2="40239" y2="96599"/>
                        <a14:foregroundMark x1="30820" y1="95640" x2="12444" y2="83111"/>
                        <a14:foregroundMark x1="12444" y1="83111" x2="5681" y2="69585"/>
                        <a14:foregroundMark x1="2552" y1="36383" x2="14667" y2="17778"/>
                        <a14:foregroundMark x1="14667" y1="17778" x2="35111" y2="5778"/>
                        <a14:foregroundMark x1="35111" y1="5778" x2="57778" y2="2667"/>
                        <a14:foregroundMark x1="69303" y1="8429" x2="78222" y2="12889"/>
                        <a14:foregroundMark x1="57778" y1="2667" x2="68443" y2="8000"/>
                        <a14:foregroundMark x1="78222" y1="12889" x2="94667" y2="30667"/>
                        <a14:foregroundMark x1="94667" y1="30667" x2="97333" y2="54667"/>
                        <a14:foregroundMark x1="97333" y1="54667" x2="91556" y2="76444"/>
                        <a14:foregroundMark x1="91556" y1="76444" x2="74222" y2="92000"/>
                        <a14:foregroundMark x1="74222" y1="92000" x2="34222" y2="15111"/>
                        <a14:foregroundMark x1="42222" y1="80000" x2="20444" y2="63556"/>
                        <a14:foregroundMark x1="20444" y1="63556" x2="26222" y2="41333"/>
                        <a14:foregroundMark x1="26222" y1="41333" x2="22667" y2="63111"/>
                        <a14:foregroundMark x1="32444" y1="67556" x2="60000" y2="64444"/>
                        <a14:foregroundMark x1="60000" y1="64444" x2="76000" y2="47556"/>
                        <a14:foregroundMark x1="76000" y1="47556" x2="59556" y2="29333"/>
                        <a14:foregroundMark x1="59556" y1="29333" x2="44000" y2="48000"/>
                        <a14:foregroundMark x1="44000" y1="48000" x2="44000" y2="53333"/>
                        <a14:foregroundMark x1="25778" y1="8889" x2="46667" y2="0"/>
                        <a14:foregroundMark x1="66052" y1="1410" x2="66499" y2="1443"/>
                        <a14:foregroundMark x1="46667" y1="0" x2="64145" y2="1272"/>
                        <a14:foregroundMark x1="84395" y1="14343" x2="87556" y2="17333"/>
                        <a14:foregroundMark x1="87556" y1="17333" x2="91111" y2="24000"/>
                        <a14:foregroundMark x1="77333" y1="12000" x2="55111" y2="3556"/>
                        <a14:foregroundMark x1="55111" y1="3556" x2="34222" y2="8889"/>
                        <a14:foregroundMark x1="92000" y1="33778" x2="96444" y2="56889"/>
                        <a14:foregroundMark x1="96444" y1="56889" x2="91556" y2="72444"/>
                        <a14:foregroundMark x1="68444" y1="92444" x2="46667" y2="97333"/>
                        <a14:foregroundMark x1="46667" y1="97333" x2="40775" y2="95813"/>
                        <a14:foregroundMark x1="13778" y1="18667" x2="29778" y2="7111"/>
                        <a14:foregroundMark x1="36889" y1="7111" x2="15556" y2="14667"/>
                        <a14:foregroundMark x1="15556" y1="14667" x2="13333" y2="27556"/>
                        <a14:foregroundMark x1="18667" y1="17333" x2="29778" y2="8000"/>
                        <a14:foregroundMark x1="47111" y1="8000" x2="23111" y2="10222"/>
                        <a14:foregroundMark x1="23111" y1="10222" x2="14667" y2="15556"/>
                        <a14:foregroundMark x1="76889" y1="13333" x2="63556" y2="6222"/>
                        <a14:foregroundMark x1="78667" y1="11556" x2="65333" y2="6222"/>
                        <a14:foregroundMark x1="78667" y1="12444" x2="63111" y2="5333"/>
                        <a14:foregroundMark x1="63111" y1="5333" x2="81333" y2="13778"/>
                        <a14:backgroundMark x1="66794" y1="1148" x2="66222" y2="889"/>
                        <a14:backgroundMark x1="89778" y1="11556" x2="85137" y2="9454"/>
                        <a14:backgroundMark x1="66886" y1="1042" x2="66222" y2="889"/>
                        <a14:backgroundMark x1="77778" y1="3556" x2="75263" y2="2976"/>
                        <a14:backgroundMark x1="28889" y1="97778" x2="32444" y2="99556"/>
                        <a14:backgroundMark x1="29778" y1="98667" x2="38222" y2="99556"/>
                        <a14:backgroundMark x1="2667" y1="67556" x2="444" y2="64889"/>
                        <a14:backgroundMark x1="444" y1="36444" x2="1333" y2="67111"/>
                        <a14:backgroundMark x1="1333" y1="67111" x2="2667" y2="70667"/>
                        <a14:backgroundMark x1="64167" y1="407" x2="63556" y2="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739" y="5570765"/>
            <a:ext cx="903740" cy="90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2p Coin Stock Photos &amp; 2p Coin Stock Images - Alamy">
            <a:extLst>
              <a:ext uri="{FF2B5EF4-FFF2-40B4-BE49-F238E27FC236}">
                <a16:creationId xmlns:a16="http://schemas.microsoft.com/office/drawing/2014/main" id="{E5C6B163-5F1F-4D6D-9AAD-3E8D3DB97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483" b="88793" l="8295" r="93548">
                        <a14:foregroundMark x1="13825" y1="30603" x2="8295" y2="51724"/>
                        <a14:foregroundMark x1="8295" y1="51724" x2="12442" y2="65517"/>
                        <a14:foregroundMark x1="33180" y1="12069" x2="57604" y2="9483"/>
                        <a14:foregroundMark x1="57604" y1="9483" x2="69124" y2="13793"/>
                        <a14:foregroundMark x1="89401" y1="29310" x2="93548" y2="53017"/>
                        <a14:foregroundMark x1="93548" y1="53017" x2="87558" y2="67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84" y="4926035"/>
            <a:ext cx="938189" cy="100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0" descr="1982 - 2018 Mint Condition 1p Coin One Penny Unc">
            <a:extLst>
              <a:ext uri="{FF2B5EF4-FFF2-40B4-BE49-F238E27FC236}">
                <a16:creationId xmlns:a16="http://schemas.microsoft.com/office/drawing/2014/main" id="{0EBFDD1A-C2BD-48F1-9350-3FCBBE6D3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357" y="4893647"/>
            <a:ext cx="644485" cy="64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 descr="1982 - 2018 Mint Condition 1p Coin One Penny Unc">
            <a:extLst>
              <a:ext uri="{FF2B5EF4-FFF2-40B4-BE49-F238E27FC236}">
                <a16:creationId xmlns:a16="http://schemas.microsoft.com/office/drawing/2014/main" id="{96E83F99-2E48-44F3-8E98-8462B237E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244" y="4902859"/>
            <a:ext cx="644485" cy="64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309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301551EA-DF2E-4BE1-B2F8-04998A2892B8}"/>
              </a:ext>
            </a:extLst>
          </p:cNvPr>
          <p:cNvGraphicFramePr>
            <a:graphicFrameLocks noGrp="1"/>
          </p:cNvGraphicFramePr>
          <p:nvPr/>
        </p:nvGraphicFramePr>
        <p:xfrm>
          <a:off x="3943752" y="769595"/>
          <a:ext cx="8128000" cy="603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64156232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110845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Aladdin fruit skewers 5p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Pizza 7p</a:t>
                      </a: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72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Ice cream 10p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Rice crispy treat 6p</a:t>
                      </a: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37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Pretzel 4p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assoon Infant Std" panose="020B0503020103030203" pitchFamily="34" charset="0"/>
                        </a:rPr>
                        <a:t>Doughnut 8p</a:t>
                      </a: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  <a:p>
                      <a:endParaRPr lang="en-US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547823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8E2A9C0-D548-4A77-8E47-4AFCBB8FA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370" y="-23282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Sassoon Infant Std" panose="020B0503020103030203" pitchFamily="34" charset="0"/>
              </a:rPr>
              <a:t>Mickey’s Snack Menu</a:t>
            </a:r>
          </a:p>
        </p:txBody>
      </p:sp>
      <p:pic>
        <p:nvPicPr>
          <p:cNvPr id="1026" name="Picture 2" descr="Coin purse clipart - Clip Art Library">
            <a:extLst>
              <a:ext uri="{FF2B5EF4-FFF2-40B4-BE49-F238E27FC236}">
                <a16:creationId xmlns:a16="http://schemas.microsoft.com/office/drawing/2014/main" id="{9E65A6A0-F677-4E51-B3F4-B1238C69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79" y="4022630"/>
            <a:ext cx="3179434" cy="278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ee Hand Clipart Transparent, Download Free Clip Art, Free Clip ...">
            <a:extLst>
              <a:ext uri="{FF2B5EF4-FFF2-40B4-BE49-F238E27FC236}">
                <a16:creationId xmlns:a16="http://schemas.microsoft.com/office/drawing/2014/main" id="{956D6724-5D25-4581-B1F7-208927C6C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2" y="0"/>
            <a:ext cx="3765452" cy="398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D42605-8BE7-4529-81CC-19ADFA7C9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606" y="3075436"/>
            <a:ext cx="1554789" cy="1554789"/>
          </a:xfrm>
          <a:prstGeom prst="rect">
            <a:avLst/>
          </a:prstGeom>
        </p:spPr>
      </p:pic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id="{AE8CDCB8-B15A-49B6-9C90-4D29C6508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0" t="15415" r="15845" b="8128"/>
          <a:stretch/>
        </p:blipFill>
        <p:spPr bwMode="auto">
          <a:xfrm>
            <a:off x="5198928" y="5063611"/>
            <a:ext cx="1832092" cy="157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B19E00A-8A25-4294-BC34-CD895E1B7C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3" r="1117"/>
          <a:stretch/>
        </p:blipFill>
        <p:spPr bwMode="auto">
          <a:xfrm>
            <a:off x="9484053" y="5171430"/>
            <a:ext cx="1554789" cy="147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BE106D41-5463-4968-B9BC-F04E613B8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0" t="33125" r="6347" b="18174"/>
          <a:stretch/>
        </p:blipFill>
        <p:spPr bwMode="auto">
          <a:xfrm>
            <a:off x="9263401" y="976556"/>
            <a:ext cx="1981201" cy="165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laddin Fruit Skewers Disney Food Art Recipe - The Healthy Mouse">
            <a:extLst>
              <a:ext uri="{FF2B5EF4-FFF2-40B4-BE49-F238E27FC236}">
                <a16:creationId xmlns:a16="http://schemas.microsoft.com/office/drawing/2014/main" id="{08E4D04E-E38D-430A-96A5-7A608A6C63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5" t="33113" r="15608"/>
          <a:stretch/>
        </p:blipFill>
        <p:spPr bwMode="auto">
          <a:xfrm>
            <a:off x="5017256" y="1126024"/>
            <a:ext cx="1809429" cy="15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Disney World Waffle Wafer Topper Cookies | POPSUGAR Food">
            <a:extLst>
              <a:ext uri="{FF2B5EF4-FFF2-40B4-BE49-F238E27FC236}">
                <a16:creationId xmlns:a16="http://schemas.microsoft.com/office/drawing/2014/main" id="{D1315F64-0083-4DDC-82D3-6EE178F77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928" y="3236882"/>
            <a:ext cx="1506073" cy="150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1982 - 2018 Mint Condition 1p Coin One Penny Unc">
            <a:extLst>
              <a:ext uri="{FF2B5EF4-FFF2-40B4-BE49-F238E27FC236}">
                <a16:creationId xmlns:a16="http://schemas.microsoft.com/office/drawing/2014/main" id="{8FA5446B-B33D-4C98-A529-E95D44318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80" y="5839851"/>
            <a:ext cx="644485" cy="64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Image result for 5 p coin">
            <a:extLst>
              <a:ext uri="{FF2B5EF4-FFF2-40B4-BE49-F238E27FC236}">
                <a16:creationId xmlns:a16="http://schemas.microsoft.com/office/drawing/2014/main" id="{FE59DE09-19AE-4D5E-9EAC-0F6950F99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151" b="95699" l="4167" r="97917">
                        <a14:foregroundMark x1="9375" y1="25806" x2="44792" y2="6452"/>
                        <a14:foregroundMark x1="44792" y1="6452" x2="69792" y2="56989"/>
                        <a14:foregroundMark x1="69792" y1="56989" x2="30208" y2="92473"/>
                        <a14:foregroundMark x1="30208" y1="92473" x2="0" y2="41935"/>
                        <a14:foregroundMark x1="0" y1="41935" x2="41667" y2="7527"/>
                        <a14:foregroundMark x1="41667" y1="7527" x2="93998" y2="14942"/>
                        <a14:foregroundMark x1="95372" y1="30618" x2="96875" y2="70968"/>
                        <a14:foregroundMark x1="96875" y1="70968" x2="50000" y2="96774"/>
                        <a14:foregroundMark x1="50000" y1="96774" x2="30208" y2="95699"/>
                        <a14:foregroundMark x1="87354" y1="36567" x2="98958" y2="64516"/>
                        <a14:foregroundMark x1="4167" y1="35484" x2="5208" y2="64516"/>
                        <a14:foregroundMark x1="55208" y1="6452" x2="58333" y2="2151"/>
                        <a14:backgroundMark x1="96875" y1="1075" x2="88542" y2="6452"/>
                        <a14:backgroundMark x1="91667" y1="19355" x2="98958" y2="27957"/>
                        <a14:backgroundMark x1="96875" y1="18280" x2="91667" y2="8602"/>
                        <a14:backgroundMark x1="96875" y1="22581" x2="95833" y2="182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866" y="5850160"/>
            <a:ext cx="644485" cy="62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10p Coin Ten Pence Coin Circulated 1992 - 2016 | eBay">
            <a:extLst>
              <a:ext uri="{FF2B5EF4-FFF2-40B4-BE49-F238E27FC236}">
                <a16:creationId xmlns:a16="http://schemas.microsoft.com/office/drawing/2014/main" id="{CBB3FBBC-2288-4187-B613-F1264E5FB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556" b="97333" l="889" r="96000">
                        <a14:foregroundMark x1="5945" y1="36285" x2="11111" y2="23111"/>
                        <a14:foregroundMark x1="11111" y1="23111" x2="28889" y2="7111"/>
                        <a14:foregroundMark x1="28889" y1="7111" x2="51111" y2="1778"/>
                        <a14:foregroundMark x1="68030" y1="5682" x2="68701" y2="5837"/>
                        <a14:foregroundMark x1="51111" y1="1778" x2="65967" y2="5206"/>
                        <a14:foregroundMark x1="79020" y1="11909" x2="91111" y2="24000"/>
                        <a14:foregroundMark x1="91111" y1="24000" x2="98667" y2="46667"/>
                        <a14:foregroundMark x1="98667" y1="46667" x2="94222" y2="70222"/>
                        <a14:foregroundMark x1="94222" y1="70222" x2="79111" y2="88000"/>
                        <a14:foregroundMark x1="79111" y1="88000" x2="58222" y2="97778"/>
                        <a14:foregroundMark x1="58222" y1="97778" x2="38372" y2="99335"/>
                        <a14:foregroundMark x1="30415" y1="96089" x2="16444" y2="86667"/>
                        <a14:foregroundMark x1="16444" y1="86667" x2="5677" y2="69587"/>
                        <a14:foregroundMark x1="77333" y1="84444" x2="57333" y2="93778"/>
                        <a14:foregroundMark x1="57333" y1="93778" x2="41970" y2="94062"/>
                        <a14:foregroundMark x1="41215" y1="95168" x2="55556" y2="96889"/>
                        <a14:foregroundMark x1="55556" y1="96889" x2="40239" y2="96599"/>
                        <a14:foregroundMark x1="30820" y1="95640" x2="12444" y2="83111"/>
                        <a14:foregroundMark x1="12444" y1="83111" x2="5681" y2="69585"/>
                        <a14:foregroundMark x1="2552" y1="36383" x2="14667" y2="17778"/>
                        <a14:foregroundMark x1="14667" y1="17778" x2="35111" y2="5778"/>
                        <a14:foregroundMark x1="35111" y1="5778" x2="57778" y2="2667"/>
                        <a14:foregroundMark x1="69303" y1="8429" x2="78222" y2="12889"/>
                        <a14:foregroundMark x1="57778" y1="2667" x2="68443" y2="8000"/>
                        <a14:foregroundMark x1="78222" y1="12889" x2="94667" y2="30667"/>
                        <a14:foregroundMark x1="94667" y1="30667" x2="97333" y2="54667"/>
                        <a14:foregroundMark x1="97333" y1="54667" x2="91556" y2="76444"/>
                        <a14:foregroundMark x1="91556" y1="76444" x2="74222" y2="92000"/>
                        <a14:foregroundMark x1="74222" y1="92000" x2="34222" y2="15111"/>
                        <a14:foregroundMark x1="42222" y1="80000" x2="20444" y2="63556"/>
                        <a14:foregroundMark x1="20444" y1="63556" x2="26222" y2="41333"/>
                        <a14:foregroundMark x1="26222" y1="41333" x2="22667" y2="63111"/>
                        <a14:foregroundMark x1="32444" y1="67556" x2="60000" y2="64444"/>
                        <a14:foregroundMark x1="60000" y1="64444" x2="76000" y2="47556"/>
                        <a14:foregroundMark x1="76000" y1="47556" x2="59556" y2="29333"/>
                        <a14:foregroundMark x1="59556" y1="29333" x2="44000" y2="48000"/>
                        <a14:foregroundMark x1="44000" y1="48000" x2="44000" y2="53333"/>
                        <a14:foregroundMark x1="25778" y1="8889" x2="46667" y2="0"/>
                        <a14:foregroundMark x1="66052" y1="1410" x2="66499" y2="1443"/>
                        <a14:foregroundMark x1="46667" y1="0" x2="64145" y2="1272"/>
                        <a14:foregroundMark x1="84395" y1="14343" x2="87556" y2="17333"/>
                        <a14:foregroundMark x1="87556" y1="17333" x2="91111" y2="24000"/>
                        <a14:foregroundMark x1="77333" y1="12000" x2="55111" y2="3556"/>
                        <a14:foregroundMark x1="55111" y1="3556" x2="34222" y2="8889"/>
                        <a14:foregroundMark x1="92000" y1="33778" x2="96444" y2="56889"/>
                        <a14:foregroundMark x1="96444" y1="56889" x2="91556" y2="72444"/>
                        <a14:foregroundMark x1="68444" y1="92444" x2="46667" y2="97333"/>
                        <a14:foregroundMark x1="46667" y1="97333" x2="40775" y2="95813"/>
                        <a14:foregroundMark x1="13778" y1="18667" x2="29778" y2="7111"/>
                        <a14:foregroundMark x1="36889" y1="7111" x2="15556" y2="14667"/>
                        <a14:foregroundMark x1="15556" y1="14667" x2="13333" y2="27556"/>
                        <a14:foregroundMark x1="18667" y1="17333" x2="29778" y2="8000"/>
                        <a14:foregroundMark x1="47111" y1="8000" x2="23111" y2="10222"/>
                        <a14:foregroundMark x1="23111" y1="10222" x2="14667" y2="15556"/>
                        <a14:foregroundMark x1="76889" y1="13333" x2="63556" y2="6222"/>
                        <a14:foregroundMark x1="78667" y1="11556" x2="65333" y2="6222"/>
                        <a14:foregroundMark x1="78667" y1="12444" x2="63111" y2="5333"/>
                        <a14:foregroundMark x1="63111" y1="5333" x2="81333" y2="13778"/>
                        <a14:backgroundMark x1="66794" y1="1148" x2="66222" y2="889"/>
                        <a14:backgroundMark x1="89778" y1="11556" x2="85137" y2="9454"/>
                        <a14:backgroundMark x1="66886" y1="1042" x2="66222" y2="889"/>
                        <a14:backgroundMark x1="77778" y1="3556" x2="75263" y2="2976"/>
                        <a14:backgroundMark x1="28889" y1="97778" x2="32444" y2="99556"/>
                        <a14:backgroundMark x1="29778" y1="98667" x2="38222" y2="99556"/>
                        <a14:backgroundMark x1="2667" y1="67556" x2="444" y2="64889"/>
                        <a14:backgroundMark x1="444" y1="36444" x2="1333" y2="67111"/>
                        <a14:backgroundMark x1="1333" y1="67111" x2="2667" y2="70667"/>
                        <a14:backgroundMark x1="64167" y1="407" x2="63556" y2="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341" y="5710223"/>
            <a:ext cx="903740" cy="90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2p Coin Stock Photos &amp; 2p Coin Stock Images - Alamy">
            <a:extLst>
              <a:ext uri="{FF2B5EF4-FFF2-40B4-BE49-F238E27FC236}">
                <a16:creationId xmlns:a16="http://schemas.microsoft.com/office/drawing/2014/main" id="{E5C6B163-5F1F-4D6D-9AAD-3E8D3DB97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483" b="88793" l="8295" r="93548">
                        <a14:foregroundMark x1="13825" y1="30603" x2="8295" y2="51724"/>
                        <a14:foregroundMark x1="8295" y1="51724" x2="12442" y2="65517"/>
                        <a14:foregroundMark x1="33180" y1="12069" x2="57604" y2="9483"/>
                        <a14:foregroundMark x1="57604" y1="9483" x2="69124" y2="13793"/>
                        <a14:foregroundMark x1="89401" y1="29310" x2="93548" y2="53017"/>
                        <a14:foregroundMark x1="93548" y1="53017" x2="87558" y2="67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70" y="4742955"/>
            <a:ext cx="938189" cy="100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0" descr="1982 - 2018 Mint Condition 1p Coin One Penny Unc">
            <a:extLst>
              <a:ext uri="{FF2B5EF4-FFF2-40B4-BE49-F238E27FC236}">
                <a16:creationId xmlns:a16="http://schemas.microsoft.com/office/drawing/2014/main" id="{0EBFDD1A-C2BD-48F1-9350-3FCBBE6D3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357" y="4893647"/>
            <a:ext cx="644485" cy="64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 descr="1982 - 2018 Mint Condition 1p Coin One Penny Unc">
            <a:extLst>
              <a:ext uri="{FF2B5EF4-FFF2-40B4-BE49-F238E27FC236}">
                <a16:creationId xmlns:a16="http://schemas.microsoft.com/office/drawing/2014/main" id="{96E83F99-2E48-44F3-8E98-8462B237E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244" y="4902859"/>
            <a:ext cx="644485" cy="64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235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3CF391-EB21-4D10-AC6A-22F0EA760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Thursday</a:t>
            </a:r>
          </a:p>
        </p:txBody>
      </p:sp>
    </p:spTree>
    <p:extLst>
      <p:ext uri="{BB962C8B-B14F-4D97-AF65-F5344CB8AC3E}">
        <p14:creationId xmlns:p14="http://schemas.microsoft.com/office/powerpoint/2010/main" val="1410698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BBCAF-6BC3-4D0B-B422-F922C4D3C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HWB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AEA05-37F9-4FF1-A898-7444D982E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8" y="1825625"/>
            <a:ext cx="760033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Eeyore is known for being sad sometimes. What could you do when you are feeling sad to make yourself feel a bit better?</a:t>
            </a:r>
          </a:p>
          <a:p>
            <a:pPr marL="0" indent="0">
              <a:buNone/>
            </a:pPr>
            <a:r>
              <a:rPr lang="en-US" dirty="0"/>
              <a:t>Extension: How could you help a friend who was feeling sad?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GB" sz="1900" dirty="0"/>
              <a:t>Learning Intention: I am learning to identify and manage my emotions.</a:t>
            </a:r>
          </a:p>
          <a:p>
            <a:pPr marL="0" indent="0">
              <a:buNone/>
            </a:pPr>
            <a:r>
              <a:rPr lang="en-GB" sz="1900" dirty="0"/>
              <a:t>Success Criteria: </a:t>
            </a:r>
            <a:endParaRPr lang="en-US" sz="1900" dirty="0"/>
          </a:p>
          <a:p>
            <a:r>
              <a:rPr lang="en-GB" sz="1900" dirty="0"/>
              <a:t>I can explain ways that I could try to cheer myself up when I am sad.</a:t>
            </a:r>
            <a:endParaRPr lang="en-US" sz="1900" dirty="0"/>
          </a:p>
          <a:p>
            <a:r>
              <a:rPr lang="en-GB" sz="1900" dirty="0"/>
              <a:t>I can think about how to help others too.</a:t>
            </a:r>
            <a:endParaRPr lang="en-US" sz="1900" dirty="0"/>
          </a:p>
        </p:txBody>
      </p:sp>
      <p:pic>
        <p:nvPicPr>
          <p:cNvPr id="6146" name="Picture 2" descr="The Subtle Bravery of Eeyore in WINNIE-THE-POOH - Nerdist">
            <a:extLst>
              <a:ext uri="{FF2B5EF4-FFF2-40B4-BE49-F238E27FC236}">
                <a16:creationId xmlns:a16="http://schemas.microsoft.com/office/drawing/2014/main" id="{A23A6421-1AC4-4A9F-9552-3091B7878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595" y="3682652"/>
            <a:ext cx="3751793" cy="281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575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06925-674F-4065-BF4D-2067F9676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B1D26-4F43-492A-BE67-5C5DA8CA7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Enjoy the Toy Story ride. </a:t>
            </a:r>
            <a:r>
              <a:rPr lang="en-US" dirty="0">
                <a:hlinkClick r:id="rId2"/>
              </a:rPr>
              <a:t>https://www.youtube.com/watch?v=_oqkZbkZ6gg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The Toy Story characters are all very good friends. Can you write a letter to one of your friends? You might want to tell them a piece of news, or what you enjoy doing with them.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GB" sz="2000" dirty="0"/>
              <a:t>Learning Intention: I am learning to write a letter.</a:t>
            </a:r>
          </a:p>
          <a:p>
            <a:pPr marL="0" indent="0">
              <a:buNone/>
            </a:pPr>
            <a:r>
              <a:rPr lang="en-GB" sz="2000" dirty="0"/>
              <a:t>Success Criteria: </a:t>
            </a:r>
            <a:endParaRPr lang="en-US" sz="2000" dirty="0"/>
          </a:p>
          <a:p>
            <a:pPr marL="0" indent="0">
              <a:buNone/>
            </a:pPr>
            <a:r>
              <a:rPr lang="en-GB" sz="2000" b="1" dirty="0"/>
              <a:t>P1</a:t>
            </a:r>
            <a:r>
              <a:rPr lang="en-GB" sz="2000" dirty="0"/>
              <a:t>: I can use “to” and “from”. I can sound out words. I can draw a detailed picture. </a:t>
            </a:r>
            <a:endParaRPr lang="en-US" sz="2000" dirty="0"/>
          </a:p>
          <a:p>
            <a:pPr marL="0" indent="0">
              <a:buNone/>
            </a:pPr>
            <a:r>
              <a:rPr lang="en-GB" sz="2000" b="1" dirty="0"/>
              <a:t>P2:</a:t>
            </a:r>
            <a:r>
              <a:rPr lang="en-GB" sz="2000" dirty="0"/>
              <a:t> I can write in sentences. I can use “to” and “from”.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52466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3CF391-EB21-4D10-AC6A-22F0EA760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Friday</a:t>
            </a:r>
          </a:p>
        </p:txBody>
      </p:sp>
    </p:spTree>
    <p:extLst>
      <p:ext uri="{BB962C8B-B14F-4D97-AF65-F5344CB8AC3E}">
        <p14:creationId xmlns:p14="http://schemas.microsoft.com/office/powerpoint/2010/main" val="1531545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87E1028-CEC4-4CE1-9786-2A33464B0024}"/>
              </a:ext>
            </a:extLst>
          </p:cNvPr>
          <p:cNvGrpSpPr/>
          <p:nvPr/>
        </p:nvGrpSpPr>
        <p:grpSpPr>
          <a:xfrm>
            <a:off x="1809433" y="643466"/>
            <a:ext cx="8573134" cy="5571067"/>
            <a:chOff x="0" y="2914650"/>
            <a:chExt cx="5915025" cy="3943350"/>
          </a:xfrm>
        </p:grpSpPr>
        <p:pic>
          <p:nvPicPr>
            <p:cNvPr id="1040" name="Picture 16" descr="Mickey turns 90, and the Disney marketing machine celebrates ...">
              <a:extLst>
                <a:ext uri="{FF2B5EF4-FFF2-40B4-BE49-F238E27FC236}">
                  <a16:creationId xmlns:a16="http://schemas.microsoft.com/office/drawing/2014/main" id="{D2C9DEFE-464C-4C26-A8F2-071C052C2C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914650"/>
              <a:ext cx="5915025" cy="3943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6D821B0-4F83-4C29-8AFC-28484FD89CA7}"/>
                </a:ext>
              </a:extLst>
            </p:cNvPr>
            <p:cNvSpPr/>
            <p:nvPr/>
          </p:nvSpPr>
          <p:spPr>
            <a:xfrm>
              <a:off x="2957512" y="3942203"/>
              <a:ext cx="851770" cy="8517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A274A9F-3383-455A-8FD0-A01CEBBAB8CA}"/>
              </a:ext>
            </a:extLst>
          </p:cNvPr>
          <p:cNvSpPr txBox="1"/>
          <p:nvPr/>
        </p:nvSpPr>
        <p:spPr>
          <a:xfrm>
            <a:off x="-1" y="0"/>
            <a:ext cx="11604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Create a souvenir photo! Take a close photo of your face and add it to the template as your souvenir!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822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A8F80-E227-4C86-9683-01C4E3D19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3293B-12D5-4547-ACA5-F04E163EA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2B60530-6ED4-422A-9285-12C7698DD2AD}"/>
              </a:ext>
            </a:extLst>
          </p:cNvPr>
          <p:cNvGrpSpPr/>
          <p:nvPr/>
        </p:nvGrpSpPr>
        <p:grpSpPr>
          <a:xfrm>
            <a:off x="998806" y="0"/>
            <a:ext cx="10194387" cy="6858000"/>
            <a:chOff x="6276975" y="2914650"/>
            <a:chExt cx="5915025" cy="3943350"/>
          </a:xfrm>
        </p:grpSpPr>
        <p:pic>
          <p:nvPicPr>
            <p:cNvPr id="5" name="Picture 16" descr="Mickey turns 90, and the Disney marketing machine celebrates ...">
              <a:extLst>
                <a:ext uri="{FF2B5EF4-FFF2-40B4-BE49-F238E27FC236}">
                  <a16:creationId xmlns:a16="http://schemas.microsoft.com/office/drawing/2014/main" id="{E5933D5F-2E74-4FC4-A2E1-7731E9FAE2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6975" y="2914650"/>
              <a:ext cx="5915025" cy="3943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BFC9C8A-097A-4585-8B83-56EE6A166059}"/>
                </a:ext>
              </a:extLst>
            </p:cNvPr>
            <p:cNvSpPr/>
            <p:nvPr/>
          </p:nvSpPr>
          <p:spPr>
            <a:xfrm>
              <a:off x="10611925" y="3932445"/>
              <a:ext cx="977030" cy="8893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8932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EB8B6FA-FF15-485F-8017-3480F39C44CC}"/>
              </a:ext>
            </a:extLst>
          </p:cNvPr>
          <p:cNvGrpSpPr/>
          <p:nvPr/>
        </p:nvGrpSpPr>
        <p:grpSpPr>
          <a:xfrm rot="16200000">
            <a:off x="4222474" y="-1348646"/>
            <a:ext cx="6583679" cy="9506056"/>
            <a:chOff x="8736715" y="2386316"/>
            <a:chExt cx="3248025" cy="428625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EB7E0B8-CC2D-4367-85F6-06F52FC4A6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6715" y="2386316"/>
              <a:ext cx="3248025" cy="428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F692313-4B32-48F2-805E-A96F243D46CE}"/>
                </a:ext>
              </a:extLst>
            </p:cNvPr>
            <p:cNvSpPr/>
            <p:nvPr/>
          </p:nvSpPr>
          <p:spPr>
            <a:xfrm>
              <a:off x="10722279" y="2781670"/>
              <a:ext cx="631521" cy="875257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0986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1E4A86E-E3C8-4470-9364-DE6AC3C0F5E9}"/>
              </a:ext>
            </a:extLst>
          </p:cNvPr>
          <p:cNvGrpSpPr/>
          <p:nvPr/>
        </p:nvGrpSpPr>
        <p:grpSpPr>
          <a:xfrm rot="16200000">
            <a:off x="4588406" y="-814246"/>
            <a:ext cx="6858001" cy="8486490"/>
            <a:chOff x="5309705" y="2386316"/>
            <a:chExt cx="3248025" cy="4286250"/>
          </a:xfrm>
        </p:grpSpPr>
        <p:pic>
          <p:nvPicPr>
            <p:cNvPr id="5" name="Picture 12">
              <a:extLst>
                <a:ext uri="{FF2B5EF4-FFF2-40B4-BE49-F238E27FC236}">
                  <a16:creationId xmlns:a16="http://schemas.microsoft.com/office/drawing/2014/main" id="{D20B18BB-3B73-4BF1-9CAA-1D2FAE0B32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9705" y="2386316"/>
              <a:ext cx="3248025" cy="428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A76DBAA-0696-4A49-A2A6-11A3109DFC5D}"/>
                </a:ext>
              </a:extLst>
            </p:cNvPr>
            <p:cNvSpPr/>
            <p:nvPr/>
          </p:nvSpPr>
          <p:spPr>
            <a:xfrm>
              <a:off x="6187857" y="3147164"/>
              <a:ext cx="501041" cy="56367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9175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3404AF9-4464-4F7C-A53A-4FAD53F62E68}"/>
              </a:ext>
            </a:extLst>
          </p:cNvPr>
          <p:cNvGrpSpPr/>
          <p:nvPr/>
        </p:nvGrpSpPr>
        <p:grpSpPr>
          <a:xfrm>
            <a:off x="1491176" y="-2"/>
            <a:ext cx="9533206" cy="6858002"/>
            <a:chOff x="6096000" y="-2"/>
            <a:chExt cx="6096000" cy="4476409"/>
          </a:xfrm>
        </p:grpSpPr>
        <p:pic>
          <p:nvPicPr>
            <p:cNvPr id="11" name="Picture 10" descr="Moana and Maui | Children's Puzzles | Jigsaw Puzzles | Products ...">
              <a:extLst>
                <a:ext uri="{FF2B5EF4-FFF2-40B4-BE49-F238E27FC236}">
                  <a16:creationId xmlns:a16="http://schemas.microsoft.com/office/drawing/2014/main" id="{862424E5-0B91-4BEF-A974-E4DAA2C461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-2"/>
              <a:ext cx="6096000" cy="4476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6AB340F-7D8F-4F51-A650-7B30DDD66D73}"/>
                </a:ext>
              </a:extLst>
            </p:cNvPr>
            <p:cNvSpPr/>
            <p:nvPr/>
          </p:nvSpPr>
          <p:spPr>
            <a:xfrm>
              <a:off x="8166971" y="1326378"/>
              <a:ext cx="692496" cy="618978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9873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B11FE1A-2E72-44CF-B028-8AE7A2FA62F7}"/>
              </a:ext>
            </a:extLst>
          </p:cNvPr>
          <p:cNvGrpSpPr/>
          <p:nvPr/>
        </p:nvGrpSpPr>
        <p:grpSpPr>
          <a:xfrm>
            <a:off x="1087901" y="0"/>
            <a:ext cx="10016197" cy="6756444"/>
            <a:chOff x="0" y="-2"/>
            <a:chExt cx="6096000" cy="4476409"/>
          </a:xfrm>
        </p:grpSpPr>
        <p:pic>
          <p:nvPicPr>
            <p:cNvPr id="1034" name="Picture 10" descr="Moana and Maui | Children's Puzzles | Jigsaw Puzzles | Products ...">
              <a:extLst>
                <a:ext uri="{FF2B5EF4-FFF2-40B4-BE49-F238E27FC236}">
                  <a16:creationId xmlns:a16="http://schemas.microsoft.com/office/drawing/2014/main" id="{6D5485E1-74B5-431C-84A9-5B8FA642D3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2"/>
              <a:ext cx="6096000" cy="4476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208A3ED-86E4-46CD-AFDD-630213787724}"/>
                </a:ext>
              </a:extLst>
            </p:cNvPr>
            <p:cNvSpPr/>
            <p:nvPr/>
          </p:nvSpPr>
          <p:spPr>
            <a:xfrm>
              <a:off x="4446740" y="171895"/>
              <a:ext cx="569067" cy="618978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5730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1072</Words>
  <Application>Microsoft Office PowerPoint</Application>
  <PresentationFormat>Widescreen</PresentationFormat>
  <Paragraphs>138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Sassoon Infant Std</vt:lpstr>
      <vt:lpstr>Office Theme</vt:lpstr>
      <vt:lpstr>1_Office Theme</vt:lpstr>
      <vt:lpstr>Disney Virtual Trip</vt:lpstr>
      <vt:lpstr>Monday</vt:lpstr>
      <vt:lpstr>Monday: IDL</vt:lpstr>
      <vt:lpstr>Monday: Reading</vt:lpstr>
      <vt:lpstr>Tuesday</vt:lpstr>
      <vt:lpstr>Tuesday: Writing</vt:lpstr>
      <vt:lpstr>Tuesday: Reading</vt:lpstr>
      <vt:lpstr>Wednesday </vt:lpstr>
      <vt:lpstr>Wednesday: Numeracy</vt:lpstr>
      <vt:lpstr>Mickey’s Snack Menu</vt:lpstr>
      <vt:lpstr>Mickey’s Snack Menu</vt:lpstr>
      <vt:lpstr>Mickey’s Snack Menu</vt:lpstr>
      <vt:lpstr>Thursday</vt:lpstr>
      <vt:lpstr>HWB</vt:lpstr>
      <vt:lpstr>Writing</vt:lpstr>
      <vt:lpstr>Friday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Disney Virtual Trip</dc:title>
  <dc:creator>Adrian macleod</dc:creator>
  <cp:lastModifiedBy>Adrian macleod</cp:lastModifiedBy>
  <cp:revision>2</cp:revision>
  <dcterms:created xsi:type="dcterms:W3CDTF">2020-06-12T10:47:41Z</dcterms:created>
  <dcterms:modified xsi:type="dcterms:W3CDTF">2020-06-12T11:05:17Z</dcterms:modified>
</cp:coreProperties>
</file>